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5" r:id="rId5"/>
    <p:sldId id="276" r:id="rId6"/>
    <p:sldId id="277" r:id="rId7"/>
    <p:sldId id="258" r:id="rId8"/>
    <p:sldId id="259" r:id="rId9"/>
    <p:sldId id="260" r:id="rId10"/>
    <p:sldId id="261" r:id="rId11"/>
    <p:sldId id="262" r:id="rId12"/>
    <p:sldId id="263"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DAD1E4-F516-4B44-9620-31271457BFFA}" type="datetimeFigureOut">
              <a:rPr lang="en-US" smtClean="0"/>
              <a:pPr/>
              <a:t>27-Jul-14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AD1E4-F516-4B44-9620-31271457BFFA}" type="datetimeFigureOut">
              <a:rPr lang="en-US" smtClean="0"/>
              <a:pPr/>
              <a:t>27-Jul-14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AD1E4-F516-4B44-9620-31271457BFFA}" type="datetimeFigureOut">
              <a:rPr lang="en-US" smtClean="0"/>
              <a:pPr/>
              <a:t>27-Jul-14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AD1E4-F516-4B44-9620-31271457BFFA}" type="datetimeFigureOut">
              <a:rPr lang="en-US" smtClean="0"/>
              <a:pPr/>
              <a:t>27-Jul-14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AD1E4-F516-4B44-9620-31271457BFFA}" type="datetimeFigureOut">
              <a:rPr lang="en-US" smtClean="0"/>
              <a:pPr/>
              <a:t>27-Jul-14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DAD1E4-F516-4B44-9620-31271457BFFA}" type="datetimeFigureOut">
              <a:rPr lang="en-US" smtClean="0"/>
              <a:pPr/>
              <a:t>27-Jul-14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DAD1E4-F516-4B44-9620-31271457BFFA}" type="datetimeFigureOut">
              <a:rPr lang="en-US" smtClean="0"/>
              <a:pPr/>
              <a:t>27-Jul-14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DAD1E4-F516-4B44-9620-31271457BFFA}" type="datetimeFigureOut">
              <a:rPr lang="en-US" smtClean="0"/>
              <a:pPr/>
              <a:t>27-Jul-14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AD1E4-F516-4B44-9620-31271457BFFA}" type="datetimeFigureOut">
              <a:rPr lang="en-US" smtClean="0"/>
              <a:pPr/>
              <a:t>27-Jul-14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AD1E4-F516-4B44-9620-31271457BFFA}" type="datetimeFigureOut">
              <a:rPr lang="en-US" smtClean="0"/>
              <a:pPr/>
              <a:t>27-Jul-14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AD1E4-F516-4B44-9620-31271457BFFA}" type="datetimeFigureOut">
              <a:rPr lang="en-US" smtClean="0"/>
              <a:pPr/>
              <a:t>27-Jul-14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6BC72-67C1-473E-A938-63619DD1B0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AD1E4-F516-4B44-9620-31271457BFFA}" type="datetimeFigureOut">
              <a:rPr lang="en-US" smtClean="0"/>
              <a:pPr/>
              <a:t>27-Jul-14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6BC72-67C1-473E-A938-63619DD1B0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752600"/>
            <a:ext cx="6400800" cy="1752600"/>
          </a:xfrm>
        </p:spPr>
        <p:txBody>
          <a:bodyPr/>
          <a:lstStyle/>
          <a:p>
            <a:r>
              <a:rPr lang="en-US" dirty="0" smtClean="0">
                <a:solidFill>
                  <a:schemeClr val="accent1">
                    <a:lumMod val="75000"/>
                  </a:schemeClr>
                </a:solidFill>
              </a:rPr>
              <a:t>Step wise guidelines to convert a article manuscript into journal template format</a:t>
            </a:r>
            <a:endParaRPr lang="en-US"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7090"/>
            <a:ext cx="8382000" cy="707886"/>
          </a:xfrm>
          <a:prstGeom prst="rect">
            <a:avLst/>
          </a:prstGeom>
          <a:noFill/>
        </p:spPr>
        <p:txBody>
          <a:bodyPr wrap="square" rtlCol="0">
            <a:spAutoFit/>
          </a:bodyPr>
          <a:lstStyle/>
          <a:p>
            <a:r>
              <a:rPr lang="en-US" sz="2000" b="1" dirty="0" smtClean="0">
                <a:solidFill>
                  <a:schemeClr val="accent1">
                    <a:lumMod val="75000"/>
                  </a:schemeClr>
                </a:solidFill>
              </a:rPr>
              <a:t>Now when text is formatted completely, then next step is insertion of figures and tables</a:t>
            </a:r>
            <a:endParaRPr lang="en-US" sz="2000" b="1" dirty="0">
              <a:solidFill>
                <a:schemeClr val="accent1">
                  <a:lumMod val="75000"/>
                </a:schemeClr>
              </a:solidFill>
            </a:endParaRPr>
          </a:p>
        </p:txBody>
      </p:sp>
      <p:pic>
        <p:nvPicPr>
          <p:cNvPr id="17410" name="Picture 2" descr="inserfigure1"/>
          <p:cNvPicPr>
            <a:picLocks noChangeAspect="1" noChangeArrowheads="1"/>
          </p:cNvPicPr>
          <p:nvPr/>
        </p:nvPicPr>
        <p:blipFill>
          <a:blip r:embed="rId2"/>
          <a:srcRect/>
          <a:stretch>
            <a:fillRect/>
          </a:stretch>
        </p:blipFill>
        <p:spPr bwMode="auto">
          <a:xfrm>
            <a:off x="381000" y="1066800"/>
            <a:ext cx="8229600" cy="2419052"/>
          </a:xfrm>
          <a:prstGeom prst="rect">
            <a:avLst/>
          </a:prstGeom>
          <a:noFill/>
        </p:spPr>
      </p:pic>
      <p:sp>
        <p:nvSpPr>
          <p:cNvPr id="4" name="Rectangle 3"/>
          <p:cNvSpPr/>
          <p:nvPr/>
        </p:nvSpPr>
        <p:spPr>
          <a:xfrm>
            <a:off x="0" y="1066800"/>
            <a:ext cx="1600200" cy="1169551"/>
          </a:xfrm>
          <a:prstGeom prst="rect">
            <a:avLst/>
          </a:prstGeom>
        </p:spPr>
        <p:txBody>
          <a:bodyPr wrap="square">
            <a:spAutoFit/>
          </a:bodyPr>
          <a:lstStyle/>
          <a:p>
            <a:r>
              <a:rPr lang="en-US" sz="1400" dirty="0" smtClean="0"/>
              <a:t>STEP 1</a:t>
            </a:r>
          </a:p>
          <a:p>
            <a:r>
              <a:rPr lang="en-US" sz="1400" dirty="0" smtClean="0"/>
              <a:t>place </a:t>
            </a:r>
            <a:r>
              <a:rPr lang="en-US" sz="1400" dirty="0" smtClean="0"/>
              <a:t>the cursor (pointer) where you want to insert the figure.</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nserfigure2"/>
          <p:cNvPicPr>
            <a:picLocks noChangeAspect="1" noChangeArrowheads="1"/>
          </p:cNvPicPr>
          <p:nvPr/>
        </p:nvPicPr>
        <p:blipFill>
          <a:blip r:embed="rId2"/>
          <a:srcRect/>
          <a:stretch>
            <a:fillRect/>
          </a:stretch>
        </p:blipFill>
        <p:spPr bwMode="auto">
          <a:xfrm>
            <a:off x="228600" y="1752600"/>
            <a:ext cx="8763000" cy="2627189"/>
          </a:xfrm>
          <a:prstGeom prst="rect">
            <a:avLst/>
          </a:prstGeom>
          <a:noFill/>
        </p:spPr>
      </p:pic>
      <p:sp>
        <p:nvSpPr>
          <p:cNvPr id="3" name="Rectangle 2"/>
          <p:cNvSpPr/>
          <p:nvPr/>
        </p:nvSpPr>
        <p:spPr>
          <a:xfrm>
            <a:off x="0" y="1066800"/>
            <a:ext cx="5410200" cy="338554"/>
          </a:xfrm>
          <a:prstGeom prst="rect">
            <a:avLst/>
          </a:prstGeom>
        </p:spPr>
        <p:txBody>
          <a:bodyPr wrap="square">
            <a:spAutoFit/>
          </a:bodyPr>
          <a:lstStyle/>
          <a:p>
            <a:r>
              <a:rPr lang="en-US" sz="1600" b="1" dirty="0" smtClean="0"/>
              <a:t>Step 2.</a:t>
            </a:r>
            <a:r>
              <a:rPr lang="en-US" sz="1600" dirty="0" smtClean="0"/>
              <a:t> Now at this point, insert a line (simply press ‘Enter’ key)</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serfigure3"/>
          <p:cNvPicPr>
            <a:picLocks noChangeAspect="1" noChangeArrowheads="1"/>
          </p:cNvPicPr>
          <p:nvPr/>
        </p:nvPicPr>
        <p:blipFill>
          <a:blip r:embed="rId2"/>
          <a:srcRect/>
          <a:stretch>
            <a:fillRect/>
          </a:stretch>
        </p:blipFill>
        <p:spPr bwMode="auto">
          <a:xfrm>
            <a:off x="304800" y="2057400"/>
            <a:ext cx="8740928" cy="3124200"/>
          </a:xfrm>
          <a:prstGeom prst="rect">
            <a:avLst/>
          </a:prstGeom>
          <a:noFill/>
        </p:spPr>
      </p:pic>
      <p:sp>
        <p:nvSpPr>
          <p:cNvPr id="3" name="Rectangle 2"/>
          <p:cNvSpPr/>
          <p:nvPr/>
        </p:nvSpPr>
        <p:spPr>
          <a:xfrm>
            <a:off x="228600" y="1371600"/>
            <a:ext cx="7162800" cy="584775"/>
          </a:xfrm>
          <a:prstGeom prst="rect">
            <a:avLst/>
          </a:prstGeom>
        </p:spPr>
        <p:txBody>
          <a:bodyPr wrap="square">
            <a:spAutoFit/>
          </a:bodyPr>
          <a:lstStyle/>
          <a:p>
            <a:r>
              <a:rPr lang="en-US" sz="1600" b="1" dirty="0" smtClean="0"/>
              <a:t>Step 3.</a:t>
            </a:r>
            <a:r>
              <a:rPr lang="en-US" sz="1600" dirty="0" smtClean="0"/>
              <a:t> Bring the text pointer (the blinking pointer when you write) to this line and select ‘Normal’ style (from style menu) for this inserted line as shown below</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serfigure4"/>
          <p:cNvPicPr>
            <a:picLocks noChangeAspect="1" noChangeArrowheads="1"/>
          </p:cNvPicPr>
          <p:nvPr/>
        </p:nvPicPr>
        <p:blipFill>
          <a:blip r:embed="rId2"/>
          <a:srcRect/>
          <a:stretch>
            <a:fillRect/>
          </a:stretch>
        </p:blipFill>
        <p:spPr bwMode="auto">
          <a:xfrm>
            <a:off x="285365" y="1295400"/>
            <a:ext cx="8858635" cy="5562600"/>
          </a:xfrm>
          <a:prstGeom prst="rect">
            <a:avLst/>
          </a:prstGeom>
          <a:noFill/>
        </p:spPr>
      </p:pic>
      <p:sp>
        <p:nvSpPr>
          <p:cNvPr id="3" name="Rectangle 2"/>
          <p:cNvSpPr/>
          <p:nvPr/>
        </p:nvSpPr>
        <p:spPr>
          <a:xfrm>
            <a:off x="228600" y="457200"/>
            <a:ext cx="6858000" cy="830997"/>
          </a:xfrm>
          <a:prstGeom prst="rect">
            <a:avLst/>
          </a:prstGeom>
        </p:spPr>
        <p:txBody>
          <a:bodyPr wrap="square">
            <a:spAutoFit/>
          </a:bodyPr>
          <a:lstStyle/>
          <a:p>
            <a:r>
              <a:rPr lang="en-US" sz="1600" b="1" dirty="0" smtClean="0"/>
              <a:t>Step 4.</a:t>
            </a:r>
            <a:r>
              <a:rPr lang="en-US" sz="1600" dirty="0" smtClean="0"/>
              <a:t> Now go to the program from which you want to insert figure (resize the figure in its program itself so that it fit into one column). Now copy (</a:t>
            </a:r>
            <a:r>
              <a:rPr lang="en-US" sz="1600" dirty="0" err="1" smtClean="0"/>
              <a:t>ctrl+C</a:t>
            </a:r>
            <a:r>
              <a:rPr lang="en-US" sz="1600" dirty="0" smtClean="0"/>
              <a:t>) the figure. Come to word file and paste (</a:t>
            </a:r>
            <a:r>
              <a:rPr lang="en-US" sz="1600" dirty="0" err="1" smtClean="0"/>
              <a:t>ctrl+V</a:t>
            </a:r>
            <a:r>
              <a:rPr lang="en-US" sz="1600" dirty="0" smtClean="0"/>
              <a:t>) at the point of insertion.</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nserfigure5"/>
          <p:cNvPicPr>
            <a:picLocks noChangeAspect="1" noChangeArrowheads="1"/>
          </p:cNvPicPr>
          <p:nvPr/>
        </p:nvPicPr>
        <p:blipFill>
          <a:blip r:embed="rId2"/>
          <a:srcRect/>
          <a:stretch>
            <a:fillRect/>
          </a:stretch>
        </p:blipFill>
        <p:spPr bwMode="auto">
          <a:xfrm>
            <a:off x="304800" y="2133600"/>
            <a:ext cx="8839200" cy="2391074"/>
          </a:xfrm>
          <a:prstGeom prst="rect">
            <a:avLst/>
          </a:prstGeom>
          <a:noFill/>
        </p:spPr>
      </p:pic>
      <p:sp>
        <p:nvSpPr>
          <p:cNvPr id="3" name="Rectangle 2"/>
          <p:cNvSpPr/>
          <p:nvPr/>
        </p:nvSpPr>
        <p:spPr>
          <a:xfrm>
            <a:off x="304800" y="1371600"/>
            <a:ext cx="7162800" cy="646331"/>
          </a:xfrm>
          <a:prstGeom prst="rect">
            <a:avLst/>
          </a:prstGeom>
        </p:spPr>
        <p:txBody>
          <a:bodyPr wrap="square">
            <a:spAutoFit/>
          </a:bodyPr>
          <a:lstStyle/>
          <a:p>
            <a:r>
              <a:rPr lang="en-US" b="1" dirty="0" smtClean="0"/>
              <a:t>Step 5.</a:t>
            </a:r>
            <a:r>
              <a:rPr lang="en-US" dirty="0" smtClean="0"/>
              <a:t> Now insert one line break (press ‘Enter’ ) after the inserted figure and write caption for figure (set its style to Times New Roman, 10 point).</a:t>
            </a:r>
            <a:endParaRPr lang="en-US" dirty="0"/>
          </a:p>
        </p:txBody>
      </p:sp>
      <p:sp>
        <p:nvSpPr>
          <p:cNvPr id="4" name="Rectangle 3"/>
          <p:cNvSpPr/>
          <p:nvPr/>
        </p:nvSpPr>
        <p:spPr>
          <a:xfrm>
            <a:off x="381000" y="5486400"/>
            <a:ext cx="8458200" cy="1200329"/>
          </a:xfrm>
          <a:prstGeom prst="rect">
            <a:avLst/>
          </a:prstGeom>
        </p:spPr>
        <p:txBody>
          <a:bodyPr wrap="square">
            <a:spAutoFit/>
          </a:bodyPr>
          <a:lstStyle/>
          <a:p>
            <a:r>
              <a:rPr lang="en-US" sz="2400" dirty="0" smtClean="0">
                <a:solidFill>
                  <a:schemeClr val="tx2"/>
                </a:solidFill>
              </a:rPr>
              <a:t>You can use same procedure for insertion of more figure or insertion of any other graphics including images, tables, chemical structures.</a:t>
            </a:r>
            <a:endParaRPr lang="en-US" sz="2400"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4996496" cy="400110"/>
          </a:xfrm>
          <a:prstGeom prst="rect">
            <a:avLst/>
          </a:prstGeom>
          <a:noFill/>
        </p:spPr>
        <p:txBody>
          <a:bodyPr wrap="none" rtlCol="0">
            <a:spAutoFit/>
          </a:bodyPr>
          <a:lstStyle/>
          <a:p>
            <a:r>
              <a:rPr lang="en-US" sz="2000" b="1" dirty="0" smtClean="0">
                <a:solidFill>
                  <a:schemeClr val="accent1">
                    <a:lumMod val="75000"/>
                  </a:schemeClr>
                </a:solidFill>
              </a:rPr>
              <a:t>Open your final prepared manuscript in word</a:t>
            </a:r>
            <a:endParaRPr lang="en-US" sz="2000" b="1" dirty="0">
              <a:solidFill>
                <a:schemeClr val="accent1">
                  <a:lumMod val="75000"/>
                </a:schemeClr>
              </a:solidFill>
            </a:endParaRPr>
          </a:p>
        </p:txBody>
      </p:sp>
      <p:pic>
        <p:nvPicPr>
          <p:cNvPr id="1026" name="Picture 2"/>
          <p:cNvPicPr>
            <a:picLocks noChangeAspect="1" noChangeArrowheads="1"/>
          </p:cNvPicPr>
          <p:nvPr/>
        </p:nvPicPr>
        <p:blipFill>
          <a:blip r:embed="rId2"/>
          <a:srcRect l="19912" r="19180" b="34375"/>
          <a:stretch>
            <a:fillRect/>
          </a:stretch>
        </p:blipFill>
        <p:spPr bwMode="auto">
          <a:xfrm>
            <a:off x="586619" y="990600"/>
            <a:ext cx="8176381" cy="4953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382000" cy="707886"/>
          </a:xfrm>
          <a:prstGeom prst="rect">
            <a:avLst/>
          </a:prstGeom>
          <a:noFill/>
        </p:spPr>
        <p:txBody>
          <a:bodyPr wrap="square" rtlCol="0">
            <a:spAutoFit/>
          </a:bodyPr>
          <a:lstStyle/>
          <a:p>
            <a:r>
              <a:rPr lang="en-US" sz="2000" b="1" dirty="0" smtClean="0">
                <a:solidFill>
                  <a:schemeClr val="accent1">
                    <a:lumMod val="75000"/>
                  </a:schemeClr>
                </a:solidFill>
              </a:rPr>
              <a:t>Check all references are cited according to journal format (details provided on Author Guidelines section)</a:t>
            </a:r>
            <a:endParaRPr lang="en-US" sz="2000" b="1" dirty="0">
              <a:solidFill>
                <a:schemeClr val="accent1">
                  <a:lumMod val="75000"/>
                </a:schemeClr>
              </a:solidFill>
            </a:endParaRPr>
          </a:p>
        </p:txBody>
      </p:sp>
      <p:pic>
        <p:nvPicPr>
          <p:cNvPr id="2050" name="Picture 2"/>
          <p:cNvPicPr>
            <a:picLocks noChangeAspect="1" noChangeArrowheads="1"/>
          </p:cNvPicPr>
          <p:nvPr/>
        </p:nvPicPr>
        <p:blipFill>
          <a:blip r:embed="rId2"/>
          <a:srcRect l="26940" t="26042" r="26794" b="46875"/>
          <a:stretch>
            <a:fillRect/>
          </a:stretch>
        </p:blipFill>
        <p:spPr bwMode="auto">
          <a:xfrm>
            <a:off x="457200" y="1143000"/>
            <a:ext cx="6019800" cy="1981200"/>
          </a:xfrm>
          <a:prstGeom prst="rect">
            <a:avLst/>
          </a:prstGeom>
          <a:noFill/>
          <a:ln w="9525">
            <a:noFill/>
            <a:miter lim="800000"/>
            <a:headEnd/>
            <a:tailEnd/>
          </a:ln>
          <a:effectLst/>
        </p:spPr>
      </p:pic>
      <p:cxnSp>
        <p:nvCxnSpPr>
          <p:cNvPr id="8" name="Straight Arrow Connector 7"/>
          <p:cNvCxnSpPr/>
          <p:nvPr/>
        </p:nvCxnSpPr>
        <p:spPr>
          <a:xfrm rot="10800000" flipV="1">
            <a:off x="1143000" y="1981200"/>
            <a:ext cx="5562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4038600" y="1981200"/>
            <a:ext cx="2667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29400" y="1600200"/>
            <a:ext cx="2209800" cy="584775"/>
          </a:xfrm>
          <a:prstGeom prst="rect">
            <a:avLst/>
          </a:prstGeom>
          <a:noFill/>
        </p:spPr>
        <p:txBody>
          <a:bodyPr wrap="square" rtlCol="0">
            <a:spAutoFit/>
          </a:bodyPr>
          <a:lstStyle/>
          <a:p>
            <a:r>
              <a:rPr lang="en-US" sz="1600" dirty="0" smtClean="0"/>
              <a:t>Cited as superscript continuous numbered</a:t>
            </a:r>
            <a:endParaRPr lang="en-US" sz="1600" dirty="0"/>
          </a:p>
        </p:txBody>
      </p:sp>
      <p:pic>
        <p:nvPicPr>
          <p:cNvPr id="2051" name="Picture 3"/>
          <p:cNvPicPr>
            <a:picLocks noChangeAspect="1" noChangeArrowheads="1"/>
          </p:cNvPicPr>
          <p:nvPr/>
        </p:nvPicPr>
        <p:blipFill>
          <a:blip r:embed="rId3"/>
          <a:srcRect l="24231" t="25000" r="24231" b="50000"/>
          <a:stretch>
            <a:fillRect/>
          </a:stretch>
        </p:blipFill>
        <p:spPr bwMode="auto">
          <a:xfrm>
            <a:off x="152400" y="3810000"/>
            <a:ext cx="6705600" cy="1828800"/>
          </a:xfrm>
          <a:prstGeom prst="rect">
            <a:avLst/>
          </a:prstGeom>
          <a:noFill/>
          <a:ln w="9525">
            <a:noFill/>
            <a:miter lim="800000"/>
            <a:headEnd/>
            <a:tailEnd/>
          </a:ln>
          <a:effectLst/>
        </p:spPr>
      </p:pic>
      <p:sp>
        <p:nvSpPr>
          <p:cNvPr id="13" name="TextBox 12"/>
          <p:cNvSpPr txBox="1"/>
          <p:nvPr/>
        </p:nvSpPr>
        <p:spPr>
          <a:xfrm>
            <a:off x="6629400" y="4191000"/>
            <a:ext cx="2209800" cy="1323439"/>
          </a:xfrm>
          <a:prstGeom prst="rect">
            <a:avLst/>
          </a:prstGeom>
          <a:noFill/>
        </p:spPr>
        <p:txBody>
          <a:bodyPr wrap="square" rtlCol="0">
            <a:spAutoFit/>
          </a:bodyPr>
          <a:lstStyle/>
          <a:p>
            <a:r>
              <a:rPr lang="en-US" sz="1600" dirty="0" smtClean="0"/>
              <a:t>References formatted according to journal style (details provided on author guidelines section on journal site)</a:t>
            </a:r>
            <a:endParaRPr lang="en-US" sz="1600" dirty="0"/>
          </a:p>
        </p:txBody>
      </p:sp>
      <p:cxnSp>
        <p:nvCxnSpPr>
          <p:cNvPr id="15" name="Straight Arrow Connector 14"/>
          <p:cNvCxnSpPr/>
          <p:nvPr/>
        </p:nvCxnSpPr>
        <p:spPr>
          <a:xfrm rot="10800000">
            <a:off x="5257800" y="4343400"/>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4343400" y="4343400"/>
            <a:ext cx="2438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2299" t="18750" r="27965" b="55208"/>
          <a:stretch>
            <a:fillRect/>
          </a:stretch>
        </p:blipFill>
        <p:spPr bwMode="auto">
          <a:xfrm>
            <a:off x="228600" y="1524000"/>
            <a:ext cx="7772400" cy="1905000"/>
          </a:xfrm>
          <a:prstGeom prst="rect">
            <a:avLst/>
          </a:prstGeom>
          <a:noFill/>
          <a:ln w="9525">
            <a:noFill/>
            <a:miter lim="800000"/>
            <a:headEnd/>
            <a:tailEnd/>
          </a:ln>
          <a:effectLst/>
        </p:spPr>
      </p:pic>
      <p:sp>
        <p:nvSpPr>
          <p:cNvPr id="4" name="TextBox 3"/>
          <p:cNvSpPr txBox="1"/>
          <p:nvPr/>
        </p:nvSpPr>
        <p:spPr>
          <a:xfrm>
            <a:off x="304800" y="381000"/>
            <a:ext cx="8382000" cy="1015663"/>
          </a:xfrm>
          <a:prstGeom prst="rect">
            <a:avLst/>
          </a:prstGeom>
          <a:noFill/>
        </p:spPr>
        <p:txBody>
          <a:bodyPr wrap="square" rtlCol="0">
            <a:spAutoFit/>
          </a:bodyPr>
          <a:lstStyle/>
          <a:p>
            <a:r>
              <a:rPr lang="en-US" sz="2000" b="1" dirty="0" smtClean="0">
                <a:solidFill>
                  <a:schemeClr val="accent1">
                    <a:lumMod val="75000"/>
                  </a:schemeClr>
                </a:solidFill>
              </a:rPr>
              <a:t>Now go to Author Guidelines section of the journal site of which template format you want to convert your article</a:t>
            </a:r>
          </a:p>
          <a:p>
            <a:r>
              <a:rPr lang="en-US" sz="2000" b="1" dirty="0" smtClean="0">
                <a:solidFill>
                  <a:schemeClr val="accent1">
                    <a:lumMod val="75000"/>
                  </a:schemeClr>
                </a:solidFill>
              </a:rPr>
              <a:t>And Click on the one of the article template link</a:t>
            </a:r>
            <a:endParaRPr lang="en-US" sz="2000" b="1" dirty="0">
              <a:solidFill>
                <a:schemeClr val="accent1">
                  <a:lumMod val="75000"/>
                </a:schemeClr>
              </a:solidFill>
            </a:endParaRPr>
          </a:p>
        </p:txBody>
      </p:sp>
      <p:cxnSp>
        <p:nvCxnSpPr>
          <p:cNvPr id="8" name="Straight Arrow Connector 7"/>
          <p:cNvCxnSpPr/>
          <p:nvPr/>
        </p:nvCxnSpPr>
        <p:spPr>
          <a:xfrm rot="10800000">
            <a:off x="1676400" y="2590800"/>
            <a:ext cx="5257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34200" y="2286000"/>
            <a:ext cx="2209800" cy="584775"/>
          </a:xfrm>
          <a:prstGeom prst="rect">
            <a:avLst/>
          </a:prstGeom>
          <a:noFill/>
        </p:spPr>
        <p:txBody>
          <a:bodyPr wrap="square" rtlCol="0">
            <a:spAutoFit/>
          </a:bodyPr>
          <a:lstStyle/>
          <a:p>
            <a:r>
              <a:rPr lang="en-US" sz="1600" dirty="0" smtClean="0"/>
              <a:t>Click on template link  (left button click)</a:t>
            </a:r>
            <a:endParaRPr lang="en-US" sz="1600" dirty="0"/>
          </a:p>
        </p:txBody>
      </p:sp>
      <p:sp>
        <p:nvSpPr>
          <p:cNvPr id="13" name="TextBox 12"/>
          <p:cNvSpPr txBox="1"/>
          <p:nvPr/>
        </p:nvSpPr>
        <p:spPr>
          <a:xfrm>
            <a:off x="6629400" y="4191000"/>
            <a:ext cx="2209800" cy="830997"/>
          </a:xfrm>
          <a:prstGeom prst="rect">
            <a:avLst/>
          </a:prstGeom>
          <a:noFill/>
        </p:spPr>
        <p:txBody>
          <a:bodyPr wrap="square" rtlCol="0">
            <a:spAutoFit/>
          </a:bodyPr>
          <a:lstStyle/>
          <a:p>
            <a:r>
              <a:rPr lang="en-US" sz="1600" dirty="0" smtClean="0"/>
              <a:t>In the pop up window, select Open with (Word) and click OK</a:t>
            </a:r>
            <a:endParaRPr lang="en-US" sz="1600" dirty="0"/>
          </a:p>
        </p:txBody>
      </p:sp>
      <p:pic>
        <p:nvPicPr>
          <p:cNvPr id="3075" name="Picture 3"/>
          <p:cNvPicPr>
            <a:picLocks noChangeAspect="1" noChangeArrowheads="1"/>
          </p:cNvPicPr>
          <p:nvPr/>
        </p:nvPicPr>
        <p:blipFill>
          <a:blip r:embed="rId3"/>
          <a:srcRect l="14861" t="30208" r="45900" b="21875"/>
          <a:stretch>
            <a:fillRect/>
          </a:stretch>
        </p:blipFill>
        <p:spPr bwMode="auto">
          <a:xfrm>
            <a:off x="914400" y="3581400"/>
            <a:ext cx="4106517" cy="2819400"/>
          </a:xfrm>
          <a:prstGeom prst="rect">
            <a:avLst/>
          </a:prstGeom>
          <a:noFill/>
          <a:ln w="9525">
            <a:noFill/>
            <a:miter lim="800000"/>
            <a:headEnd/>
            <a:tailEnd/>
          </a:ln>
          <a:effectLst/>
        </p:spPr>
      </p:pic>
      <p:cxnSp>
        <p:nvCxnSpPr>
          <p:cNvPr id="17" name="Straight Arrow Connector 16"/>
          <p:cNvCxnSpPr/>
          <p:nvPr/>
        </p:nvCxnSpPr>
        <p:spPr>
          <a:xfrm rot="10800000" flipV="1">
            <a:off x="4343400" y="4343400"/>
            <a:ext cx="2438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6096000"/>
            <a:ext cx="3733800" cy="738664"/>
          </a:xfrm>
          <a:prstGeom prst="rect">
            <a:avLst/>
          </a:prstGeom>
          <a:noFill/>
        </p:spPr>
        <p:txBody>
          <a:bodyPr wrap="square" rtlCol="0">
            <a:spAutoFit/>
          </a:bodyPr>
          <a:lstStyle/>
          <a:p>
            <a:r>
              <a:rPr lang="en-US" sz="1400" dirty="0" smtClean="0">
                <a:solidFill>
                  <a:schemeClr val="accent6">
                    <a:lumMod val="75000"/>
                  </a:schemeClr>
                </a:solidFill>
              </a:rPr>
              <a:t>Alternatively, if have saved the file on your computer (using right click and save as..), then just left click on the file to open it</a:t>
            </a:r>
            <a:endParaRPr lang="en-US" sz="1400" dirty="0">
              <a:solidFill>
                <a:schemeClr val="accent6">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8741" r="5710" b="13542"/>
          <a:stretch>
            <a:fillRect/>
          </a:stretch>
        </p:blipFill>
        <p:spPr bwMode="auto">
          <a:xfrm>
            <a:off x="228600" y="1371600"/>
            <a:ext cx="6869017" cy="4419600"/>
          </a:xfrm>
          <a:prstGeom prst="rect">
            <a:avLst/>
          </a:prstGeom>
          <a:noFill/>
          <a:ln w="9525">
            <a:noFill/>
            <a:miter lim="800000"/>
            <a:headEnd/>
            <a:tailEnd/>
          </a:ln>
          <a:effectLst/>
        </p:spPr>
      </p:pic>
      <p:sp>
        <p:nvSpPr>
          <p:cNvPr id="3" name="TextBox 2"/>
          <p:cNvSpPr txBox="1"/>
          <p:nvPr/>
        </p:nvSpPr>
        <p:spPr>
          <a:xfrm>
            <a:off x="304800" y="381000"/>
            <a:ext cx="8382000" cy="707886"/>
          </a:xfrm>
          <a:prstGeom prst="rect">
            <a:avLst/>
          </a:prstGeom>
          <a:noFill/>
        </p:spPr>
        <p:txBody>
          <a:bodyPr wrap="square" rtlCol="0">
            <a:spAutoFit/>
          </a:bodyPr>
          <a:lstStyle/>
          <a:p>
            <a:r>
              <a:rPr lang="en-US" sz="2000" b="1" dirty="0" smtClean="0">
                <a:solidFill>
                  <a:schemeClr val="accent1">
                    <a:lumMod val="75000"/>
                  </a:schemeClr>
                </a:solidFill>
              </a:rPr>
              <a:t>On clicking OK, a file will be downloaded and will open as new </a:t>
            </a:r>
            <a:r>
              <a:rPr lang="en-US" sz="2000" b="1" dirty="0" smtClean="0">
                <a:solidFill>
                  <a:schemeClr val="accent1">
                    <a:lumMod val="75000"/>
                  </a:schemeClr>
                </a:solidFill>
              </a:rPr>
              <a:t>word document having predefined styles</a:t>
            </a:r>
            <a:endParaRPr lang="en-US" sz="2000" b="1" dirty="0">
              <a:solidFill>
                <a:schemeClr val="accent1">
                  <a:lumMod val="75000"/>
                </a:schemeClr>
              </a:solidFill>
            </a:endParaRPr>
          </a:p>
        </p:txBody>
      </p:sp>
      <p:cxnSp>
        <p:nvCxnSpPr>
          <p:cNvPr id="4" name="Straight Arrow Connector 3"/>
          <p:cNvCxnSpPr/>
          <p:nvPr/>
        </p:nvCxnSpPr>
        <p:spPr>
          <a:xfrm rot="10800000" flipV="1">
            <a:off x="2209800" y="1143000"/>
            <a:ext cx="4876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934200" y="914400"/>
            <a:ext cx="2209800" cy="338554"/>
          </a:xfrm>
          <a:prstGeom prst="rect">
            <a:avLst/>
          </a:prstGeom>
          <a:noFill/>
        </p:spPr>
        <p:txBody>
          <a:bodyPr wrap="square" rtlCol="0">
            <a:spAutoFit/>
          </a:bodyPr>
          <a:lstStyle/>
          <a:p>
            <a:r>
              <a:rPr lang="en-US" sz="1600" dirty="0" smtClean="0"/>
              <a:t>New word document</a:t>
            </a:r>
            <a:endParaRPr lang="en-US" sz="1600" dirty="0"/>
          </a:p>
        </p:txBody>
      </p:sp>
      <p:sp>
        <p:nvSpPr>
          <p:cNvPr id="6" name="TextBox 5"/>
          <p:cNvSpPr txBox="1"/>
          <p:nvPr/>
        </p:nvSpPr>
        <p:spPr>
          <a:xfrm>
            <a:off x="6934200" y="2514600"/>
            <a:ext cx="2209800" cy="830997"/>
          </a:xfrm>
          <a:prstGeom prst="rect">
            <a:avLst/>
          </a:prstGeom>
          <a:noFill/>
        </p:spPr>
        <p:txBody>
          <a:bodyPr wrap="square" rtlCol="0">
            <a:spAutoFit/>
          </a:bodyPr>
          <a:lstStyle/>
          <a:p>
            <a:r>
              <a:rPr lang="en-US" sz="1600" dirty="0" smtClean="0"/>
              <a:t>Styles bar having predefined  styles for article template</a:t>
            </a:r>
            <a:endParaRPr lang="en-US" sz="1600" dirty="0"/>
          </a:p>
        </p:txBody>
      </p:sp>
      <p:cxnSp>
        <p:nvCxnSpPr>
          <p:cNvPr id="7" name="Straight Arrow Connector 6"/>
          <p:cNvCxnSpPr/>
          <p:nvPr/>
        </p:nvCxnSpPr>
        <p:spPr>
          <a:xfrm rot="10800000">
            <a:off x="4953000" y="21336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18375" t="33333" r="17789" b="31250"/>
          <a:stretch>
            <a:fillRect/>
          </a:stretch>
        </p:blipFill>
        <p:spPr bwMode="auto">
          <a:xfrm>
            <a:off x="0" y="3810000"/>
            <a:ext cx="8305800" cy="2590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l="25183" t="37500" r="23865" b="33333"/>
          <a:stretch>
            <a:fillRect/>
          </a:stretch>
        </p:blipFill>
        <p:spPr bwMode="auto">
          <a:xfrm>
            <a:off x="228600" y="838200"/>
            <a:ext cx="6629400" cy="2133600"/>
          </a:xfrm>
          <a:prstGeom prst="rect">
            <a:avLst/>
          </a:prstGeom>
          <a:noFill/>
          <a:ln w="9525">
            <a:noFill/>
            <a:miter lim="800000"/>
            <a:headEnd/>
            <a:tailEnd/>
          </a:ln>
          <a:effectLst/>
        </p:spPr>
      </p:pic>
      <p:sp>
        <p:nvSpPr>
          <p:cNvPr id="3" name="TextBox 2"/>
          <p:cNvSpPr txBox="1"/>
          <p:nvPr/>
        </p:nvSpPr>
        <p:spPr>
          <a:xfrm>
            <a:off x="304800" y="381000"/>
            <a:ext cx="8382000" cy="400110"/>
          </a:xfrm>
          <a:prstGeom prst="rect">
            <a:avLst/>
          </a:prstGeom>
          <a:noFill/>
        </p:spPr>
        <p:txBody>
          <a:bodyPr wrap="square" rtlCol="0">
            <a:spAutoFit/>
          </a:bodyPr>
          <a:lstStyle/>
          <a:p>
            <a:r>
              <a:rPr lang="en-US" sz="2000" b="1" dirty="0" smtClean="0">
                <a:solidFill>
                  <a:schemeClr val="accent1">
                    <a:lumMod val="75000"/>
                  </a:schemeClr>
                </a:solidFill>
              </a:rPr>
              <a:t>Now go to your manuscript file, select and copy the title</a:t>
            </a:r>
            <a:endParaRPr lang="en-US" sz="2000" b="1" dirty="0">
              <a:solidFill>
                <a:schemeClr val="accent1">
                  <a:lumMod val="75000"/>
                </a:schemeClr>
              </a:solidFill>
            </a:endParaRPr>
          </a:p>
        </p:txBody>
      </p:sp>
      <p:sp>
        <p:nvSpPr>
          <p:cNvPr id="6" name="TextBox 5"/>
          <p:cNvSpPr txBox="1"/>
          <p:nvPr/>
        </p:nvSpPr>
        <p:spPr>
          <a:xfrm>
            <a:off x="6934200" y="1828800"/>
            <a:ext cx="2209800" cy="338554"/>
          </a:xfrm>
          <a:prstGeom prst="rect">
            <a:avLst/>
          </a:prstGeom>
          <a:noFill/>
        </p:spPr>
        <p:txBody>
          <a:bodyPr wrap="square" rtlCol="0">
            <a:spAutoFit/>
          </a:bodyPr>
          <a:lstStyle/>
          <a:p>
            <a:r>
              <a:rPr lang="en-US" sz="1600" dirty="0" smtClean="0"/>
              <a:t>Select and  copy title</a:t>
            </a:r>
            <a:endParaRPr lang="en-US" sz="1600" dirty="0"/>
          </a:p>
        </p:txBody>
      </p:sp>
      <p:cxnSp>
        <p:nvCxnSpPr>
          <p:cNvPr id="7" name="Straight Arrow Connector 6"/>
          <p:cNvCxnSpPr>
            <a:stCxn id="6" idx="1"/>
          </p:cNvCxnSpPr>
          <p:nvPr/>
        </p:nvCxnSpPr>
        <p:spPr>
          <a:xfrm rot="10800000" flipV="1">
            <a:off x="4953000" y="1998076"/>
            <a:ext cx="1981200" cy="135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3200400"/>
            <a:ext cx="8382000" cy="400110"/>
          </a:xfrm>
          <a:prstGeom prst="rect">
            <a:avLst/>
          </a:prstGeom>
          <a:noFill/>
        </p:spPr>
        <p:txBody>
          <a:bodyPr wrap="square" rtlCol="0">
            <a:spAutoFit/>
          </a:bodyPr>
          <a:lstStyle/>
          <a:p>
            <a:r>
              <a:rPr lang="en-US" sz="2000" b="1" dirty="0" smtClean="0">
                <a:solidFill>
                  <a:schemeClr val="accent1">
                    <a:lumMod val="75000"/>
                  </a:schemeClr>
                </a:solidFill>
              </a:rPr>
              <a:t>Now switch to templat</a:t>
            </a:r>
            <a:r>
              <a:rPr lang="en-US" sz="2000" b="1" dirty="0" smtClean="0">
                <a:solidFill>
                  <a:schemeClr val="accent1">
                    <a:lumMod val="75000"/>
                  </a:schemeClr>
                </a:solidFill>
              </a:rPr>
              <a:t>e file and paste this text at place of title text</a:t>
            </a:r>
            <a:endParaRPr lang="en-US" sz="2000" b="1" dirty="0">
              <a:solidFill>
                <a:schemeClr val="accent1">
                  <a:lumMod val="75000"/>
                </a:schemeClr>
              </a:solidFill>
            </a:endParaRPr>
          </a:p>
        </p:txBody>
      </p:sp>
      <p:sp>
        <p:nvSpPr>
          <p:cNvPr id="12" name="TextBox 11"/>
          <p:cNvSpPr txBox="1"/>
          <p:nvPr/>
        </p:nvSpPr>
        <p:spPr>
          <a:xfrm>
            <a:off x="6934200" y="5638800"/>
            <a:ext cx="2209800" cy="584775"/>
          </a:xfrm>
          <a:prstGeom prst="rect">
            <a:avLst/>
          </a:prstGeom>
          <a:noFill/>
        </p:spPr>
        <p:txBody>
          <a:bodyPr wrap="square" rtlCol="0">
            <a:spAutoFit/>
          </a:bodyPr>
          <a:lstStyle/>
          <a:p>
            <a:r>
              <a:rPr lang="en-US" sz="1600" dirty="0" smtClean="0"/>
              <a:t>Paste the copied title text</a:t>
            </a:r>
            <a:endParaRPr lang="en-US" sz="1600" dirty="0"/>
          </a:p>
        </p:txBody>
      </p:sp>
      <p:cxnSp>
        <p:nvCxnSpPr>
          <p:cNvPr id="13" name="Straight Arrow Connector 12"/>
          <p:cNvCxnSpPr>
            <a:stCxn id="12" idx="1"/>
          </p:cNvCxnSpPr>
          <p:nvPr/>
        </p:nvCxnSpPr>
        <p:spPr>
          <a:xfrm rot="10800000">
            <a:off x="5105400" y="4953006"/>
            <a:ext cx="1828800" cy="978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8155" r="5710" b="31250"/>
          <a:stretch>
            <a:fillRect/>
          </a:stretch>
        </p:blipFill>
        <p:spPr bwMode="auto">
          <a:xfrm>
            <a:off x="76200" y="685800"/>
            <a:ext cx="7010400" cy="3559126"/>
          </a:xfrm>
          <a:prstGeom prst="rect">
            <a:avLst/>
          </a:prstGeom>
          <a:noFill/>
          <a:ln w="9525">
            <a:noFill/>
            <a:miter lim="800000"/>
            <a:headEnd/>
            <a:tailEnd/>
          </a:ln>
          <a:effectLst/>
        </p:spPr>
      </p:pic>
      <p:sp>
        <p:nvSpPr>
          <p:cNvPr id="3" name="TextBox 2"/>
          <p:cNvSpPr txBox="1"/>
          <p:nvPr/>
        </p:nvSpPr>
        <p:spPr>
          <a:xfrm>
            <a:off x="152400" y="57090"/>
            <a:ext cx="8382000" cy="707886"/>
          </a:xfrm>
          <a:prstGeom prst="rect">
            <a:avLst/>
          </a:prstGeom>
          <a:noFill/>
        </p:spPr>
        <p:txBody>
          <a:bodyPr wrap="square" rtlCol="0">
            <a:spAutoFit/>
          </a:bodyPr>
          <a:lstStyle/>
          <a:p>
            <a:r>
              <a:rPr lang="en-US" sz="2000" b="1" dirty="0" smtClean="0">
                <a:solidFill>
                  <a:schemeClr val="accent1">
                    <a:lumMod val="75000"/>
                  </a:schemeClr>
                </a:solidFill>
              </a:rPr>
              <a:t>Now pasted text may not format according to defined style, just place the cursor on text and click on title style on style bar</a:t>
            </a:r>
            <a:endParaRPr lang="en-US" sz="2000" b="1" dirty="0">
              <a:solidFill>
                <a:schemeClr val="accent1">
                  <a:lumMod val="75000"/>
                </a:schemeClr>
              </a:solidFill>
            </a:endParaRPr>
          </a:p>
        </p:txBody>
      </p:sp>
      <p:sp>
        <p:nvSpPr>
          <p:cNvPr id="4" name="TextBox 3"/>
          <p:cNvSpPr txBox="1"/>
          <p:nvPr/>
        </p:nvSpPr>
        <p:spPr>
          <a:xfrm>
            <a:off x="6934200" y="1219200"/>
            <a:ext cx="2209800" cy="584775"/>
          </a:xfrm>
          <a:prstGeom prst="rect">
            <a:avLst/>
          </a:prstGeom>
          <a:noFill/>
        </p:spPr>
        <p:txBody>
          <a:bodyPr wrap="square" rtlCol="0">
            <a:spAutoFit/>
          </a:bodyPr>
          <a:lstStyle/>
          <a:p>
            <a:r>
              <a:rPr lang="en-US" sz="1600" dirty="0" smtClean="0"/>
              <a:t>Keep cursor </a:t>
            </a:r>
            <a:r>
              <a:rPr lang="en-US" sz="1600" dirty="0" smtClean="0"/>
              <a:t>anywhere on text</a:t>
            </a:r>
            <a:endParaRPr lang="en-US" sz="1600" dirty="0"/>
          </a:p>
        </p:txBody>
      </p:sp>
      <p:cxnSp>
        <p:nvCxnSpPr>
          <p:cNvPr id="5" name="Straight Arrow Connector 4"/>
          <p:cNvCxnSpPr>
            <a:stCxn id="4" idx="1"/>
          </p:cNvCxnSpPr>
          <p:nvPr/>
        </p:nvCxnSpPr>
        <p:spPr>
          <a:xfrm rot="10800000" flipV="1">
            <a:off x="2971800" y="1511587"/>
            <a:ext cx="3962400" cy="1536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34200" y="2667000"/>
            <a:ext cx="2209800" cy="584775"/>
          </a:xfrm>
          <a:prstGeom prst="rect">
            <a:avLst/>
          </a:prstGeom>
          <a:noFill/>
        </p:spPr>
        <p:txBody>
          <a:bodyPr wrap="square" rtlCol="0">
            <a:spAutoFit/>
          </a:bodyPr>
          <a:lstStyle/>
          <a:p>
            <a:r>
              <a:rPr lang="en-US" sz="1600" dirty="0" smtClean="0"/>
              <a:t>And click on Title style on style bar</a:t>
            </a:r>
            <a:endParaRPr lang="en-US" sz="1600" dirty="0"/>
          </a:p>
        </p:txBody>
      </p:sp>
      <p:cxnSp>
        <p:nvCxnSpPr>
          <p:cNvPr id="8" name="Straight Arrow Connector 7"/>
          <p:cNvCxnSpPr>
            <a:stCxn id="7" idx="1"/>
          </p:cNvCxnSpPr>
          <p:nvPr/>
        </p:nvCxnSpPr>
        <p:spPr>
          <a:xfrm rot="10800000">
            <a:off x="6324600" y="1447808"/>
            <a:ext cx="609600" cy="15115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srcRect l="18741" t="33333" r="17423" b="39584"/>
          <a:stretch>
            <a:fillRect/>
          </a:stretch>
        </p:blipFill>
        <p:spPr bwMode="auto">
          <a:xfrm>
            <a:off x="0" y="4648200"/>
            <a:ext cx="7027984" cy="1676400"/>
          </a:xfrm>
          <a:prstGeom prst="rect">
            <a:avLst/>
          </a:prstGeom>
          <a:noFill/>
          <a:ln w="9525">
            <a:noFill/>
            <a:miter lim="800000"/>
            <a:headEnd/>
            <a:tailEnd/>
          </a:ln>
          <a:effectLst/>
        </p:spPr>
      </p:pic>
      <p:sp>
        <p:nvSpPr>
          <p:cNvPr id="11" name="Down Arrow 10"/>
          <p:cNvSpPr/>
          <p:nvPr/>
        </p:nvSpPr>
        <p:spPr>
          <a:xfrm>
            <a:off x="2514600" y="4267200"/>
            <a:ext cx="1066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62800" y="5562600"/>
            <a:ext cx="1981200" cy="830997"/>
          </a:xfrm>
          <a:prstGeom prst="rect">
            <a:avLst/>
          </a:prstGeom>
          <a:noFill/>
        </p:spPr>
        <p:txBody>
          <a:bodyPr wrap="square" rtlCol="0">
            <a:spAutoFit/>
          </a:bodyPr>
          <a:lstStyle/>
          <a:p>
            <a:r>
              <a:rPr lang="en-US" sz="1600" dirty="0" smtClean="0"/>
              <a:t>On click, style of text will be formatted automatically.</a:t>
            </a:r>
            <a:endParaRPr lang="en-US" sz="1600" dirty="0"/>
          </a:p>
        </p:txBody>
      </p:sp>
      <p:cxnSp>
        <p:nvCxnSpPr>
          <p:cNvPr id="13" name="Straight Arrow Connector 12"/>
          <p:cNvCxnSpPr>
            <a:stCxn id="12" idx="1"/>
          </p:cNvCxnSpPr>
          <p:nvPr/>
        </p:nvCxnSpPr>
        <p:spPr>
          <a:xfrm rot="10800000">
            <a:off x="5867400" y="5638809"/>
            <a:ext cx="1295400" cy="3392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8200" y="6477000"/>
            <a:ext cx="2209800" cy="338554"/>
          </a:xfrm>
          <a:prstGeom prst="rect">
            <a:avLst/>
          </a:prstGeom>
          <a:noFill/>
        </p:spPr>
        <p:txBody>
          <a:bodyPr wrap="square" rtlCol="0">
            <a:spAutoFit/>
          </a:bodyPr>
          <a:lstStyle/>
          <a:p>
            <a:r>
              <a:rPr lang="en-US" sz="1600" dirty="0" smtClean="0"/>
              <a:t>Delete </a:t>
            </a:r>
            <a:r>
              <a:rPr lang="en-US" sz="1600" dirty="0" smtClean="0"/>
              <a:t> </a:t>
            </a:r>
            <a:r>
              <a:rPr lang="en-US" sz="1600" dirty="0" smtClean="0"/>
              <a:t>extra text</a:t>
            </a:r>
            <a:endParaRPr lang="en-US" sz="1600" dirty="0"/>
          </a:p>
        </p:txBody>
      </p:sp>
      <p:cxnSp>
        <p:nvCxnSpPr>
          <p:cNvPr id="17" name="Straight Arrow Connector 16"/>
          <p:cNvCxnSpPr>
            <a:stCxn id="16" idx="1"/>
          </p:cNvCxnSpPr>
          <p:nvPr/>
        </p:nvCxnSpPr>
        <p:spPr>
          <a:xfrm rot="10800000">
            <a:off x="4267200" y="5901155"/>
            <a:ext cx="381000" cy="74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7090"/>
            <a:ext cx="8382000" cy="1015663"/>
          </a:xfrm>
          <a:prstGeom prst="rect">
            <a:avLst/>
          </a:prstGeom>
          <a:noFill/>
        </p:spPr>
        <p:txBody>
          <a:bodyPr wrap="square" rtlCol="0">
            <a:spAutoFit/>
          </a:bodyPr>
          <a:lstStyle/>
          <a:p>
            <a:r>
              <a:rPr lang="en-US" sz="2000" b="1" dirty="0" smtClean="0">
                <a:solidFill>
                  <a:schemeClr val="accent1">
                    <a:lumMod val="75000"/>
                  </a:schemeClr>
                </a:solidFill>
              </a:rPr>
              <a:t>Now repeat this copy pasting for Authors, Affiliations, abstract and keywords. If text style is not formatted according to predefined style, then select the respective style from style bar to format the text of respective field.</a:t>
            </a:r>
            <a:endParaRPr lang="en-US" sz="2000" b="1" dirty="0">
              <a:solidFill>
                <a:schemeClr val="accent1">
                  <a:lumMod val="75000"/>
                </a:schemeClr>
              </a:solidFill>
            </a:endParaRPr>
          </a:p>
        </p:txBody>
      </p:sp>
      <p:pic>
        <p:nvPicPr>
          <p:cNvPr id="3074" name="Picture 2"/>
          <p:cNvPicPr>
            <a:picLocks noChangeAspect="1" noChangeArrowheads="1"/>
          </p:cNvPicPr>
          <p:nvPr/>
        </p:nvPicPr>
        <p:blipFill>
          <a:blip r:embed="rId2"/>
          <a:srcRect l="18741" r="22108" b="12500"/>
          <a:stretch>
            <a:fillRect/>
          </a:stretch>
        </p:blipFill>
        <p:spPr bwMode="auto">
          <a:xfrm>
            <a:off x="228600" y="1143000"/>
            <a:ext cx="6400800" cy="5323438"/>
          </a:xfrm>
          <a:prstGeom prst="rect">
            <a:avLst/>
          </a:prstGeom>
          <a:noFill/>
          <a:ln w="9525">
            <a:noFill/>
            <a:miter lim="800000"/>
            <a:headEnd/>
            <a:tailEnd/>
          </a:ln>
          <a:effectLst/>
        </p:spPr>
      </p:pic>
      <p:sp>
        <p:nvSpPr>
          <p:cNvPr id="4" name="TextBox 3"/>
          <p:cNvSpPr txBox="1"/>
          <p:nvPr/>
        </p:nvSpPr>
        <p:spPr>
          <a:xfrm>
            <a:off x="6934200" y="4343400"/>
            <a:ext cx="2209800" cy="584775"/>
          </a:xfrm>
          <a:prstGeom prst="rect">
            <a:avLst/>
          </a:prstGeom>
          <a:noFill/>
        </p:spPr>
        <p:txBody>
          <a:bodyPr wrap="square" rtlCol="0">
            <a:spAutoFit/>
          </a:bodyPr>
          <a:lstStyle/>
          <a:p>
            <a:r>
              <a:rPr lang="en-US" sz="1600" dirty="0" smtClean="0"/>
              <a:t>Formatted style for respective field</a:t>
            </a:r>
            <a:endParaRPr lang="en-US" sz="1600" dirty="0"/>
          </a:p>
        </p:txBody>
      </p:sp>
      <p:cxnSp>
        <p:nvCxnSpPr>
          <p:cNvPr id="5" name="Straight Arrow Connector 4"/>
          <p:cNvCxnSpPr>
            <a:stCxn id="4" idx="1"/>
          </p:cNvCxnSpPr>
          <p:nvPr/>
        </p:nvCxnSpPr>
        <p:spPr>
          <a:xfrm rot="10800000">
            <a:off x="5715000" y="3657610"/>
            <a:ext cx="1219200" cy="978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562600" y="4267200"/>
            <a:ext cx="1524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5257800" y="4800600"/>
            <a:ext cx="1752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7090"/>
            <a:ext cx="8382000" cy="707886"/>
          </a:xfrm>
          <a:prstGeom prst="rect">
            <a:avLst/>
          </a:prstGeom>
          <a:noFill/>
        </p:spPr>
        <p:txBody>
          <a:bodyPr wrap="square" rtlCol="0">
            <a:spAutoFit/>
          </a:bodyPr>
          <a:lstStyle/>
          <a:p>
            <a:r>
              <a:rPr lang="en-US" sz="2000" b="1" dirty="0" smtClean="0">
                <a:solidFill>
                  <a:schemeClr val="accent1">
                    <a:lumMod val="75000"/>
                  </a:schemeClr>
                </a:solidFill>
              </a:rPr>
              <a:t>Now copy the text of whole of manuscript (except figure and tables) and paste at the place of article text</a:t>
            </a:r>
            <a:endParaRPr lang="en-US" sz="2000" b="1" dirty="0">
              <a:solidFill>
                <a:schemeClr val="accent1">
                  <a:lumMod val="75000"/>
                </a:schemeClr>
              </a:solidFill>
            </a:endParaRPr>
          </a:p>
        </p:txBody>
      </p:sp>
      <p:pic>
        <p:nvPicPr>
          <p:cNvPr id="4098" name="Picture 2"/>
          <p:cNvPicPr>
            <a:picLocks noChangeAspect="1" noChangeArrowheads="1"/>
          </p:cNvPicPr>
          <p:nvPr/>
        </p:nvPicPr>
        <p:blipFill>
          <a:blip r:embed="rId2"/>
          <a:srcRect l="21083" t="26042" r="21523" b="22917"/>
          <a:stretch>
            <a:fillRect/>
          </a:stretch>
        </p:blipFill>
        <p:spPr bwMode="auto">
          <a:xfrm>
            <a:off x="0" y="800100"/>
            <a:ext cx="5715000" cy="2857500"/>
          </a:xfrm>
          <a:prstGeom prst="rect">
            <a:avLst/>
          </a:prstGeom>
          <a:noFill/>
          <a:ln w="9525">
            <a:noFill/>
            <a:miter lim="800000"/>
            <a:headEnd/>
            <a:tailEnd/>
          </a:ln>
          <a:effectLst/>
        </p:spPr>
      </p:pic>
      <p:sp>
        <p:nvSpPr>
          <p:cNvPr id="4" name="TextBox 3"/>
          <p:cNvSpPr txBox="1"/>
          <p:nvPr/>
        </p:nvSpPr>
        <p:spPr>
          <a:xfrm>
            <a:off x="6553200" y="1219200"/>
            <a:ext cx="2209800" cy="830997"/>
          </a:xfrm>
          <a:prstGeom prst="rect">
            <a:avLst/>
          </a:prstGeom>
          <a:noFill/>
        </p:spPr>
        <p:txBody>
          <a:bodyPr wrap="square" rtlCol="0">
            <a:spAutoFit/>
          </a:bodyPr>
          <a:lstStyle/>
          <a:p>
            <a:r>
              <a:rPr lang="en-US" sz="1600" dirty="0" smtClean="0"/>
              <a:t>As usual, the text may not format according to template format</a:t>
            </a:r>
            <a:endParaRPr lang="en-US" sz="1600" dirty="0"/>
          </a:p>
        </p:txBody>
      </p:sp>
      <p:cxnSp>
        <p:nvCxnSpPr>
          <p:cNvPr id="5" name="Straight Arrow Connector 4"/>
          <p:cNvCxnSpPr>
            <a:stCxn id="4" idx="1"/>
          </p:cNvCxnSpPr>
          <p:nvPr/>
        </p:nvCxnSpPr>
        <p:spPr>
          <a:xfrm rot="10800000">
            <a:off x="2971800" y="1524007"/>
            <a:ext cx="3581400" cy="110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srcRect l="22840" t="7292" r="9810" b="32292"/>
          <a:stretch>
            <a:fillRect/>
          </a:stretch>
        </p:blipFill>
        <p:spPr bwMode="auto">
          <a:xfrm>
            <a:off x="152400" y="3514477"/>
            <a:ext cx="6629400" cy="3343523"/>
          </a:xfrm>
          <a:prstGeom prst="rect">
            <a:avLst/>
          </a:prstGeom>
          <a:noFill/>
          <a:ln w="9525">
            <a:noFill/>
            <a:miter lim="800000"/>
            <a:headEnd/>
            <a:tailEnd/>
          </a:ln>
          <a:effectLst/>
        </p:spPr>
      </p:pic>
      <p:sp>
        <p:nvSpPr>
          <p:cNvPr id="7" name="TextBox 6"/>
          <p:cNvSpPr txBox="1"/>
          <p:nvPr/>
        </p:nvSpPr>
        <p:spPr>
          <a:xfrm>
            <a:off x="6553200" y="2667000"/>
            <a:ext cx="2209800" cy="1077218"/>
          </a:xfrm>
          <a:prstGeom prst="rect">
            <a:avLst/>
          </a:prstGeom>
          <a:noFill/>
        </p:spPr>
        <p:txBody>
          <a:bodyPr wrap="square" rtlCol="0">
            <a:spAutoFit/>
          </a:bodyPr>
          <a:lstStyle/>
          <a:p>
            <a:r>
              <a:rPr lang="en-US" sz="1600" dirty="0" smtClean="0"/>
              <a:t>Keep the cursor at beginning of paragraph and click on ‘Main Text’ on style bar</a:t>
            </a:r>
            <a:endParaRPr lang="en-US" sz="1600" dirty="0"/>
          </a:p>
        </p:txBody>
      </p:sp>
      <p:cxnSp>
        <p:nvCxnSpPr>
          <p:cNvPr id="8" name="Straight Arrow Connector 7"/>
          <p:cNvCxnSpPr>
            <a:stCxn id="7" idx="1"/>
          </p:cNvCxnSpPr>
          <p:nvPr/>
        </p:nvCxnSpPr>
        <p:spPr>
          <a:xfrm rot="10800000">
            <a:off x="457200" y="1295409"/>
            <a:ext cx="6096000" cy="1910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rot="10800000" flipV="1">
            <a:off x="6400800" y="3205608"/>
            <a:ext cx="152400" cy="223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1600200" y="2514600"/>
            <a:ext cx="990600"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24600" y="4876800"/>
            <a:ext cx="2819400" cy="1323439"/>
          </a:xfrm>
          <a:prstGeom prst="rect">
            <a:avLst/>
          </a:prstGeom>
          <a:noFill/>
        </p:spPr>
        <p:txBody>
          <a:bodyPr wrap="square" rtlCol="0">
            <a:spAutoFit/>
          </a:bodyPr>
          <a:lstStyle/>
          <a:p>
            <a:r>
              <a:rPr lang="en-US" sz="1600" dirty="0" smtClean="0"/>
              <a:t>The text will be formatted according to template format.</a:t>
            </a:r>
          </a:p>
          <a:p>
            <a:endParaRPr lang="en-US" sz="1600" dirty="0" smtClean="0"/>
          </a:p>
          <a:p>
            <a:r>
              <a:rPr lang="en-US" sz="1600" dirty="0" smtClean="0"/>
              <a:t>Repeat this for all paragraphs to get formatted text</a:t>
            </a:r>
            <a:endParaRPr lang="en-US" sz="1600" dirty="0"/>
          </a:p>
        </p:txBody>
      </p:sp>
      <p:cxnSp>
        <p:nvCxnSpPr>
          <p:cNvPr id="16" name="Straight Arrow Connector 15"/>
          <p:cNvCxnSpPr>
            <a:stCxn id="15" idx="1"/>
          </p:cNvCxnSpPr>
          <p:nvPr/>
        </p:nvCxnSpPr>
        <p:spPr>
          <a:xfrm rot="10800000">
            <a:off x="2743200" y="5181616"/>
            <a:ext cx="3581400" cy="356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573</Words>
  <Application>Microsoft Office PowerPoint</Application>
  <PresentationFormat>On-screen Show (4:3)</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Jyoti Rana</dc:creator>
  <cp:lastModifiedBy>Jyoti Rana</cp:lastModifiedBy>
  <cp:revision>18</cp:revision>
  <dcterms:created xsi:type="dcterms:W3CDTF">2014-07-27T05:22:55Z</dcterms:created>
  <dcterms:modified xsi:type="dcterms:W3CDTF">2014-07-27T07:46:15Z</dcterms:modified>
</cp:coreProperties>
</file>